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2803763" cy="32075438"/>
  <p:notesSz cx="6858000" cy="9144000"/>
  <p:defaultTextStyle>
    <a:defPPr>
      <a:defRPr lang="es-MX"/>
    </a:defPPr>
    <a:lvl1pPr marL="0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1pPr>
    <a:lvl2pPr marL="1797057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2pPr>
    <a:lvl3pPr marL="3594113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3pPr>
    <a:lvl4pPr marL="5391171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4pPr>
    <a:lvl5pPr marL="7188228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5pPr>
    <a:lvl6pPr marL="8985284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6pPr>
    <a:lvl7pPr marL="10782341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7pPr>
    <a:lvl8pPr marL="12579397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8pPr>
    <a:lvl9pPr marL="14376455" algn="l" defTabSz="3594113" rtl="0" eaLnBrk="1" latinLnBrk="0" hangingPunct="1">
      <a:defRPr sz="70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48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 showGuides="1">
      <p:cViewPr varScale="1">
        <p:scale>
          <a:sx n="19" d="100"/>
          <a:sy n="19" d="100"/>
        </p:scale>
        <p:origin x="1152" y="110"/>
      </p:cViewPr>
      <p:guideLst>
        <p:guide orient="horz" pos="10148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5249386"/>
            <a:ext cx="36383199" cy="11167004"/>
          </a:xfrm>
        </p:spPr>
        <p:txBody>
          <a:bodyPr anchor="b"/>
          <a:lstStyle>
            <a:lvl1pPr algn="ctr">
              <a:defRPr sz="280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6847032"/>
            <a:ext cx="32102822" cy="7744137"/>
          </a:xfrm>
        </p:spPr>
        <p:txBody>
          <a:bodyPr/>
          <a:lstStyle>
            <a:lvl1pPr marL="0" indent="0" algn="ctr">
              <a:buNone/>
              <a:defRPr sz="11225"/>
            </a:lvl1pPr>
            <a:lvl2pPr marL="2138370" indent="0" algn="ctr">
              <a:buNone/>
              <a:defRPr sz="9354"/>
            </a:lvl2pPr>
            <a:lvl3pPr marL="4276740" indent="0" algn="ctr">
              <a:buNone/>
              <a:defRPr sz="8419"/>
            </a:lvl3pPr>
            <a:lvl4pPr marL="6415110" indent="0" algn="ctr">
              <a:buNone/>
              <a:defRPr sz="7483"/>
            </a:lvl4pPr>
            <a:lvl5pPr marL="8553480" indent="0" algn="ctr">
              <a:buNone/>
              <a:defRPr sz="7483"/>
            </a:lvl5pPr>
            <a:lvl6pPr marL="10691851" indent="0" algn="ctr">
              <a:buNone/>
              <a:defRPr sz="7483"/>
            </a:lvl6pPr>
            <a:lvl7pPr marL="12830221" indent="0" algn="ctr">
              <a:buNone/>
              <a:defRPr sz="7483"/>
            </a:lvl7pPr>
            <a:lvl8pPr marL="14968591" indent="0" algn="ctr">
              <a:buNone/>
              <a:defRPr sz="7483"/>
            </a:lvl8pPr>
            <a:lvl9pPr marL="17106961" indent="0" algn="ctr">
              <a:buNone/>
              <a:defRPr sz="748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134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36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707720"/>
            <a:ext cx="9229561" cy="271824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707720"/>
            <a:ext cx="27153637" cy="27182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0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996594"/>
            <a:ext cx="36918246" cy="13342489"/>
          </a:xfrm>
        </p:spPr>
        <p:txBody>
          <a:bodyPr anchor="b"/>
          <a:lstStyle>
            <a:lvl1pPr>
              <a:defRPr sz="280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1465308"/>
            <a:ext cx="36918246" cy="7016500"/>
          </a:xfrm>
        </p:spPr>
        <p:txBody>
          <a:bodyPr/>
          <a:lstStyle>
            <a:lvl1pPr marL="0" indent="0">
              <a:buNone/>
              <a:defRPr sz="11225">
                <a:solidFill>
                  <a:schemeClr val="tx1"/>
                </a:solidFill>
              </a:defRPr>
            </a:lvl1pPr>
            <a:lvl2pPr marL="2138370" indent="0">
              <a:buNone/>
              <a:defRPr sz="9354">
                <a:solidFill>
                  <a:schemeClr val="tx1">
                    <a:tint val="75000"/>
                  </a:schemeClr>
                </a:solidFill>
              </a:defRPr>
            </a:lvl2pPr>
            <a:lvl3pPr marL="4276740" indent="0">
              <a:buNone/>
              <a:defRPr sz="8419">
                <a:solidFill>
                  <a:schemeClr val="tx1">
                    <a:tint val="75000"/>
                  </a:schemeClr>
                </a:solidFill>
              </a:defRPr>
            </a:lvl3pPr>
            <a:lvl4pPr marL="6415110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4pPr>
            <a:lvl5pPr marL="8553480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5pPr>
            <a:lvl6pPr marL="1069185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6pPr>
            <a:lvl7pPr marL="1283022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7pPr>
            <a:lvl8pPr marL="1496859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8pPr>
            <a:lvl9pPr marL="1710696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81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538600"/>
            <a:ext cx="18191599" cy="203515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538600"/>
            <a:ext cx="18191599" cy="203515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45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707727"/>
            <a:ext cx="36918246" cy="61997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862940"/>
            <a:ext cx="18107995" cy="3853505"/>
          </a:xfrm>
        </p:spPr>
        <p:txBody>
          <a:bodyPr anchor="b"/>
          <a:lstStyle>
            <a:lvl1pPr marL="0" indent="0">
              <a:buNone/>
              <a:defRPr sz="11225" b="1"/>
            </a:lvl1pPr>
            <a:lvl2pPr marL="2138370" indent="0">
              <a:buNone/>
              <a:defRPr sz="9354" b="1"/>
            </a:lvl2pPr>
            <a:lvl3pPr marL="4276740" indent="0">
              <a:buNone/>
              <a:defRPr sz="8419" b="1"/>
            </a:lvl3pPr>
            <a:lvl4pPr marL="6415110" indent="0">
              <a:buNone/>
              <a:defRPr sz="7483" b="1"/>
            </a:lvl4pPr>
            <a:lvl5pPr marL="8553480" indent="0">
              <a:buNone/>
              <a:defRPr sz="7483" b="1"/>
            </a:lvl5pPr>
            <a:lvl6pPr marL="10691851" indent="0">
              <a:buNone/>
              <a:defRPr sz="7483" b="1"/>
            </a:lvl6pPr>
            <a:lvl7pPr marL="12830221" indent="0">
              <a:buNone/>
              <a:defRPr sz="7483" b="1"/>
            </a:lvl7pPr>
            <a:lvl8pPr marL="14968591" indent="0">
              <a:buNone/>
              <a:defRPr sz="7483" b="1"/>
            </a:lvl8pPr>
            <a:lvl9pPr marL="17106961" indent="0">
              <a:buNone/>
              <a:defRPr sz="748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716445"/>
            <a:ext cx="18107995" cy="17233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862940"/>
            <a:ext cx="18197174" cy="3853505"/>
          </a:xfrm>
        </p:spPr>
        <p:txBody>
          <a:bodyPr anchor="b"/>
          <a:lstStyle>
            <a:lvl1pPr marL="0" indent="0">
              <a:buNone/>
              <a:defRPr sz="11225" b="1"/>
            </a:lvl1pPr>
            <a:lvl2pPr marL="2138370" indent="0">
              <a:buNone/>
              <a:defRPr sz="9354" b="1"/>
            </a:lvl2pPr>
            <a:lvl3pPr marL="4276740" indent="0">
              <a:buNone/>
              <a:defRPr sz="8419" b="1"/>
            </a:lvl3pPr>
            <a:lvl4pPr marL="6415110" indent="0">
              <a:buNone/>
              <a:defRPr sz="7483" b="1"/>
            </a:lvl4pPr>
            <a:lvl5pPr marL="8553480" indent="0">
              <a:buNone/>
              <a:defRPr sz="7483" b="1"/>
            </a:lvl5pPr>
            <a:lvl6pPr marL="10691851" indent="0">
              <a:buNone/>
              <a:defRPr sz="7483" b="1"/>
            </a:lvl6pPr>
            <a:lvl7pPr marL="12830221" indent="0">
              <a:buNone/>
              <a:defRPr sz="7483" b="1"/>
            </a:lvl7pPr>
            <a:lvl8pPr marL="14968591" indent="0">
              <a:buNone/>
              <a:defRPr sz="7483" b="1"/>
            </a:lvl8pPr>
            <a:lvl9pPr marL="17106961" indent="0">
              <a:buNone/>
              <a:defRPr sz="748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716445"/>
            <a:ext cx="18197174" cy="17233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6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71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28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138362"/>
            <a:ext cx="13805328" cy="7484269"/>
          </a:xfrm>
        </p:spPr>
        <p:txBody>
          <a:bodyPr anchor="b"/>
          <a:lstStyle>
            <a:lvl1pPr>
              <a:defRPr sz="149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618276"/>
            <a:ext cx="21669405" cy="22794351"/>
          </a:xfrm>
        </p:spPr>
        <p:txBody>
          <a:bodyPr/>
          <a:lstStyle>
            <a:lvl1pPr>
              <a:defRPr sz="14967"/>
            </a:lvl1pPr>
            <a:lvl2pPr>
              <a:defRPr sz="13096"/>
            </a:lvl2pPr>
            <a:lvl3pPr>
              <a:defRPr sz="11225"/>
            </a:lvl3pPr>
            <a:lvl4pPr>
              <a:defRPr sz="9354"/>
            </a:lvl4pPr>
            <a:lvl5pPr>
              <a:defRPr sz="9354"/>
            </a:lvl5pPr>
            <a:lvl6pPr>
              <a:defRPr sz="9354"/>
            </a:lvl6pPr>
            <a:lvl7pPr>
              <a:defRPr sz="9354"/>
            </a:lvl7pPr>
            <a:lvl8pPr>
              <a:defRPr sz="9354"/>
            </a:lvl8pPr>
            <a:lvl9pPr>
              <a:defRPr sz="9354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622631"/>
            <a:ext cx="13805328" cy="17827115"/>
          </a:xfrm>
        </p:spPr>
        <p:txBody>
          <a:bodyPr/>
          <a:lstStyle>
            <a:lvl1pPr marL="0" indent="0">
              <a:buNone/>
              <a:defRPr sz="7483"/>
            </a:lvl1pPr>
            <a:lvl2pPr marL="2138370" indent="0">
              <a:buNone/>
              <a:defRPr sz="6548"/>
            </a:lvl2pPr>
            <a:lvl3pPr marL="4276740" indent="0">
              <a:buNone/>
              <a:defRPr sz="5613"/>
            </a:lvl3pPr>
            <a:lvl4pPr marL="6415110" indent="0">
              <a:buNone/>
              <a:defRPr sz="4677"/>
            </a:lvl4pPr>
            <a:lvl5pPr marL="8553480" indent="0">
              <a:buNone/>
              <a:defRPr sz="4677"/>
            </a:lvl5pPr>
            <a:lvl6pPr marL="10691851" indent="0">
              <a:buNone/>
              <a:defRPr sz="4677"/>
            </a:lvl6pPr>
            <a:lvl7pPr marL="12830221" indent="0">
              <a:buNone/>
              <a:defRPr sz="4677"/>
            </a:lvl7pPr>
            <a:lvl8pPr marL="14968591" indent="0">
              <a:buNone/>
              <a:defRPr sz="4677"/>
            </a:lvl8pPr>
            <a:lvl9pPr marL="17106961" indent="0">
              <a:buNone/>
              <a:defRPr sz="467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22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138362"/>
            <a:ext cx="13805328" cy="7484269"/>
          </a:xfrm>
        </p:spPr>
        <p:txBody>
          <a:bodyPr anchor="b"/>
          <a:lstStyle>
            <a:lvl1pPr>
              <a:defRPr sz="149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618276"/>
            <a:ext cx="21669405" cy="22794351"/>
          </a:xfrm>
        </p:spPr>
        <p:txBody>
          <a:bodyPr anchor="t"/>
          <a:lstStyle>
            <a:lvl1pPr marL="0" indent="0">
              <a:buNone/>
              <a:defRPr sz="14967"/>
            </a:lvl1pPr>
            <a:lvl2pPr marL="2138370" indent="0">
              <a:buNone/>
              <a:defRPr sz="13096"/>
            </a:lvl2pPr>
            <a:lvl3pPr marL="4276740" indent="0">
              <a:buNone/>
              <a:defRPr sz="11225"/>
            </a:lvl3pPr>
            <a:lvl4pPr marL="6415110" indent="0">
              <a:buNone/>
              <a:defRPr sz="9354"/>
            </a:lvl4pPr>
            <a:lvl5pPr marL="8553480" indent="0">
              <a:buNone/>
              <a:defRPr sz="9354"/>
            </a:lvl5pPr>
            <a:lvl6pPr marL="10691851" indent="0">
              <a:buNone/>
              <a:defRPr sz="9354"/>
            </a:lvl6pPr>
            <a:lvl7pPr marL="12830221" indent="0">
              <a:buNone/>
              <a:defRPr sz="9354"/>
            </a:lvl7pPr>
            <a:lvl8pPr marL="14968591" indent="0">
              <a:buNone/>
              <a:defRPr sz="9354"/>
            </a:lvl8pPr>
            <a:lvl9pPr marL="17106961" indent="0">
              <a:buNone/>
              <a:defRPr sz="935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622631"/>
            <a:ext cx="13805328" cy="17827115"/>
          </a:xfrm>
        </p:spPr>
        <p:txBody>
          <a:bodyPr/>
          <a:lstStyle>
            <a:lvl1pPr marL="0" indent="0">
              <a:buNone/>
              <a:defRPr sz="7483"/>
            </a:lvl1pPr>
            <a:lvl2pPr marL="2138370" indent="0">
              <a:buNone/>
              <a:defRPr sz="6548"/>
            </a:lvl2pPr>
            <a:lvl3pPr marL="4276740" indent="0">
              <a:buNone/>
              <a:defRPr sz="5613"/>
            </a:lvl3pPr>
            <a:lvl4pPr marL="6415110" indent="0">
              <a:buNone/>
              <a:defRPr sz="4677"/>
            </a:lvl4pPr>
            <a:lvl5pPr marL="8553480" indent="0">
              <a:buNone/>
              <a:defRPr sz="4677"/>
            </a:lvl5pPr>
            <a:lvl6pPr marL="10691851" indent="0">
              <a:buNone/>
              <a:defRPr sz="4677"/>
            </a:lvl6pPr>
            <a:lvl7pPr marL="12830221" indent="0">
              <a:buNone/>
              <a:defRPr sz="4677"/>
            </a:lvl7pPr>
            <a:lvl8pPr marL="14968591" indent="0">
              <a:buNone/>
              <a:defRPr sz="4677"/>
            </a:lvl8pPr>
            <a:lvl9pPr marL="17106961" indent="0">
              <a:buNone/>
              <a:defRPr sz="467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12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707727"/>
            <a:ext cx="36918246" cy="6199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538600"/>
            <a:ext cx="36918246" cy="20351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9729186"/>
            <a:ext cx="9630847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75BFB-CCE6-4DE6-8CF2-C41255200707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9729186"/>
            <a:ext cx="14446270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9729186"/>
            <a:ext cx="9630847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C56B-7256-462C-AE5B-501BBE3A1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13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276740" rtl="0" eaLnBrk="1" latinLnBrk="0" hangingPunct="1">
        <a:lnSpc>
          <a:spcPct val="90000"/>
        </a:lnSpc>
        <a:spcBef>
          <a:spcPct val="0"/>
        </a:spcBef>
        <a:buNone/>
        <a:defRPr sz="205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185" indent="-1069185" algn="l" defTabSz="4276740" rtl="0" eaLnBrk="1" latinLnBrk="0" hangingPunct="1">
        <a:lnSpc>
          <a:spcPct val="90000"/>
        </a:lnSpc>
        <a:spcBef>
          <a:spcPts val="4677"/>
        </a:spcBef>
        <a:buFont typeface="Arial" panose="020B0604020202020204" pitchFamily="34" charset="0"/>
        <a:buChar char="•"/>
        <a:defRPr sz="13096" kern="1200">
          <a:solidFill>
            <a:schemeClr val="tx1"/>
          </a:solidFill>
          <a:latin typeface="+mn-lt"/>
          <a:ea typeface="+mn-ea"/>
          <a:cs typeface="+mn-cs"/>
        </a:defRPr>
      </a:lvl1pPr>
      <a:lvl2pPr marL="3207555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11225" kern="1200">
          <a:solidFill>
            <a:schemeClr val="tx1"/>
          </a:solidFill>
          <a:latin typeface="+mn-lt"/>
          <a:ea typeface="+mn-ea"/>
          <a:cs typeface="+mn-cs"/>
        </a:defRPr>
      </a:lvl2pPr>
      <a:lvl3pPr marL="5345925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9354" kern="1200">
          <a:solidFill>
            <a:schemeClr val="tx1"/>
          </a:solidFill>
          <a:latin typeface="+mn-lt"/>
          <a:ea typeface="+mn-ea"/>
          <a:cs typeface="+mn-cs"/>
        </a:defRPr>
      </a:lvl3pPr>
      <a:lvl4pPr marL="7484295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4pPr>
      <a:lvl5pPr marL="962266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5pPr>
      <a:lvl6pPr marL="1176103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6pPr>
      <a:lvl7pPr marL="1389940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7pPr>
      <a:lvl8pPr marL="1603777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8pPr>
      <a:lvl9pPr marL="1817614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1pPr>
      <a:lvl2pPr marL="213837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2pPr>
      <a:lvl3pPr marL="427674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3pPr>
      <a:lvl4pPr marL="641511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4pPr>
      <a:lvl5pPr marL="855348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5pPr>
      <a:lvl6pPr marL="1069185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6pPr>
      <a:lvl7pPr marL="1283022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7pPr>
      <a:lvl8pPr marL="1496859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8pPr>
      <a:lvl9pPr marL="1710696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juan.ramirezh\Music\Listas%20de%20reproducci&#243;n\Lista%20de%20reproducci&#243;n%20sin%20t&#237;tulo.wpl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-11763" y="30764835"/>
            <a:ext cx="42803763" cy="1411605"/>
            <a:chOff x="571500" y="28760622"/>
            <a:chExt cx="42803763" cy="1411605"/>
          </a:xfrm>
        </p:grpSpPr>
        <p:sp>
          <p:nvSpPr>
            <p:cNvPr id="35" name="Rectangle 1"/>
            <p:cNvSpPr/>
            <p:nvPr/>
          </p:nvSpPr>
          <p:spPr>
            <a:xfrm>
              <a:off x="571500" y="28760622"/>
              <a:ext cx="42803763" cy="1411605"/>
            </a:xfrm>
            <a:prstGeom prst="rect">
              <a:avLst/>
            </a:prstGeom>
            <a:solidFill>
              <a:srgbClr val="E722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64"/>
            </a:p>
          </p:txBody>
        </p:sp>
        <p:pic>
          <p:nvPicPr>
            <p:cNvPr id="36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92854" y="29111273"/>
              <a:ext cx="5430051" cy="916274"/>
            </a:xfrm>
            <a:prstGeom prst="rect">
              <a:avLst/>
            </a:prstGeom>
          </p:spPr>
        </p:pic>
      </p:grpSp>
      <p:pic>
        <p:nvPicPr>
          <p:cNvPr id="1026" name="Picture 2" descr="Instituto Nacional de Ciencias Médicas y Nutrición - Wikipedia, la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69" y="566788"/>
            <a:ext cx="3450065" cy="361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697134" y="1239791"/>
            <a:ext cx="29823371" cy="2269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Non-</a:t>
            </a:r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nucleoside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inhibitors-acquired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HIV </a:t>
            </a:r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resistance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Mexico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algn="ctr"/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Is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there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Doravirine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cross-resistance</a:t>
            </a:r>
            <a:r>
              <a:rPr lang="es-MX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?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11237" y="5339082"/>
            <a:ext cx="13642221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</a:p>
          <a:p>
            <a:pPr algn="just"/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During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the last 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decade non-nucleoside reverse transcriptase inhibitors NNRTI(EFV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and NVP) have been the most frequently used third component of first-line ART in Mexico´s roll-out national </a:t>
            </a:r>
            <a:r>
              <a:rPr lang="en-US" sz="3800" dirty="0" smtClean="0">
                <a:solidFill>
                  <a:srgbClr val="0070C0"/>
                </a:solidFill>
              </a:rPr>
              <a:t>program and have </a:t>
            </a:r>
            <a:r>
              <a:rPr lang="en-US" sz="3800" dirty="0">
                <a:solidFill>
                  <a:srgbClr val="0070C0"/>
                </a:solidFill>
              </a:rPr>
              <a:t>led to acquired </a:t>
            </a:r>
            <a:r>
              <a:rPr lang="en-US" sz="3800" dirty="0" smtClean="0">
                <a:solidFill>
                  <a:srgbClr val="0070C0"/>
                </a:solidFill>
              </a:rPr>
              <a:t>NNRTI-resistance associated mutations (RAM) </a:t>
            </a:r>
            <a:r>
              <a:rPr lang="en-US" sz="3800" dirty="0">
                <a:solidFill>
                  <a:srgbClr val="0070C0"/>
                </a:solidFill>
              </a:rPr>
              <a:t>among patients failing these first-line regimens and a significant high rate of transmitted </a:t>
            </a:r>
            <a:r>
              <a:rPr lang="en-US" sz="3800" dirty="0" smtClean="0">
                <a:solidFill>
                  <a:srgbClr val="0070C0"/>
                </a:solidFill>
              </a:rPr>
              <a:t>NNRTI-RAM. </a:t>
            </a:r>
            <a:r>
              <a:rPr lang="en-US" sz="3800" dirty="0">
                <a:solidFill>
                  <a:srgbClr val="0070C0"/>
                </a:solidFill>
              </a:rPr>
              <a:t>There is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a need to assess potential benefits of new generation drugs as components of deep salvage regimens. We determined the rate of a new generation NNRTI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doravirine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 (DOR) acquired resistance-associated mutations (DOR-RAM) among patients with background of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virologic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 failure under exposure to NNRTI 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containing-ART regimens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in a national cohort in Mexico</a:t>
            </a:r>
            <a:endParaRPr lang="es-MX" sz="3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39969"/>
              </p:ext>
            </p:extLst>
          </p:nvPr>
        </p:nvGraphicFramePr>
        <p:xfrm>
          <a:off x="761116" y="24124276"/>
          <a:ext cx="13352119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600">
                  <a:extLst>
                    <a:ext uri="{9D8B030D-6E8A-4147-A177-3AD203B41FA5}">
                      <a16:colId xmlns:a16="http://schemas.microsoft.com/office/drawing/2014/main" val="1382053152"/>
                    </a:ext>
                  </a:extLst>
                </a:gridCol>
                <a:gridCol w="3430662">
                  <a:extLst>
                    <a:ext uri="{9D8B030D-6E8A-4147-A177-3AD203B41FA5}">
                      <a16:colId xmlns:a16="http://schemas.microsoft.com/office/drawing/2014/main" val="342428495"/>
                    </a:ext>
                  </a:extLst>
                </a:gridCol>
                <a:gridCol w="3490857">
                  <a:extLst>
                    <a:ext uri="{9D8B030D-6E8A-4147-A177-3AD203B41FA5}">
                      <a16:colId xmlns:a16="http://schemas.microsoft.com/office/drawing/2014/main" val="3979787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dirty="0" err="1" smtClean="0"/>
                        <a:t>Current</a:t>
                      </a:r>
                      <a:r>
                        <a:rPr lang="es-MX" sz="3800" dirty="0" smtClean="0"/>
                        <a:t> NNRTI </a:t>
                      </a:r>
                      <a:r>
                        <a:rPr lang="es-MX" sz="3800" dirty="0" err="1" smtClean="0"/>
                        <a:t>Exposure</a:t>
                      </a:r>
                      <a:r>
                        <a:rPr lang="es-MX" sz="3800" dirty="0" smtClean="0"/>
                        <a:t> (712)</a:t>
                      </a:r>
                      <a:endParaRPr lang="es-MX" sz="3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dirty="0" err="1" smtClean="0"/>
                        <a:t>History</a:t>
                      </a:r>
                      <a:r>
                        <a:rPr lang="es-MX" sz="3800" dirty="0" smtClean="0"/>
                        <a:t> of NNRTI use</a:t>
                      </a:r>
                    </a:p>
                    <a:p>
                      <a:pPr algn="ctr"/>
                      <a:r>
                        <a:rPr lang="es-MX" sz="3800" dirty="0" smtClean="0"/>
                        <a:t>(680)</a:t>
                      </a:r>
                      <a:endParaRPr lang="es-MX" sz="3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667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Age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Patient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years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at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evaluation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39 (2-81)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40 (4-80)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088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Prior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treatment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regimens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3 (1-15)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4 (1-26)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8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EFV</a:t>
                      </a:r>
                      <a:r>
                        <a:rPr lang="es-MX" sz="3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baseline="0" dirty="0" err="1" smtClean="0">
                          <a:solidFill>
                            <a:srgbClr val="0070C0"/>
                          </a:solidFill>
                        </a:rPr>
                        <a:t>Exposure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73.3% (522)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59.2% (403)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4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NVP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Exposure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14.8% (106)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20.7% (141)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92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EFV and NVP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Exposure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8.9% (64)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13.3% (91)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26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Unknown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2.8% (20)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6.6% (45)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194122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72667"/>
              </p:ext>
            </p:extLst>
          </p:nvPr>
        </p:nvGraphicFramePr>
        <p:xfrm>
          <a:off x="28177763" y="6710768"/>
          <a:ext cx="13915779" cy="874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233">
                  <a:extLst>
                    <a:ext uri="{9D8B030D-6E8A-4147-A177-3AD203B41FA5}">
                      <a16:colId xmlns:a16="http://schemas.microsoft.com/office/drawing/2014/main" val="1382053152"/>
                    </a:ext>
                  </a:extLst>
                </a:gridCol>
                <a:gridCol w="2167566">
                  <a:extLst>
                    <a:ext uri="{9D8B030D-6E8A-4147-A177-3AD203B41FA5}">
                      <a16:colId xmlns:a16="http://schemas.microsoft.com/office/drawing/2014/main" val="342428495"/>
                    </a:ext>
                  </a:extLst>
                </a:gridCol>
                <a:gridCol w="2455660">
                  <a:extLst>
                    <a:ext uri="{9D8B030D-6E8A-4147-A177-3AD203B41FA5}">
                      <a16:colId xmlns:a16="http://schemas.microsoft.com/office/drawing/2014/main" val="3979787700"/>
                    </a:ext>
                  </a:extLst>
                </a:gridCol>
                <a:gridCol w="2455660">
                  <a:extLst>
                    <a:ext uri="{9D8B030D-6E8A-4147-A177-3AD203B41FA5}">
                      <a16:colId xmlns:a16="http://schemas.microsoft.com/office/drawing/2014/main" val="216661146"/>
                    </a:ext>
                  </a:extLst>
                </a:gridCol>
                <a:gridCol w="2455660">
                  <a:extLst>
                    <a:ext uri="{9D8B030D-6E8A-4147-A177-3AD203B41FA5}">
                      <a16:colId xmlns:a16="http://schemas.microsoft.com/office/drawing/2014/main" val="310649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3800" b="1" dirty="0" smtClean="0"/>
                        <a:t>DOR Score</a:t>
                      </a:r>
                      <a:endParaRPr lang="es-MX" sz="3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3800" b="1" dirty="0" smtClean="0"/>
                        <a:t>ETV Score</a:t>
                      </a:r>
                      <a:endParaRPr lang="es-MX" sz="3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667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Current</a:t>
                      </a:r>
                      <a:endParaRPr lang="es-MX" sz="3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NN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Exposure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History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of NN 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use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Current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NN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Exposure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History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of NN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use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10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Full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Susceptibility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19.3% (138)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52.2% (355)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29.6% (211)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56.1% (382)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6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Potential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Low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Level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Resistance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14.3% (102)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10.4%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(71)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23.7% 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(98)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13%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(89)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54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Low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level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resistance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23.4% (167)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15.5% (103)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8.2%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(59)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6%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(41)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06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Intermediate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Level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resistance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26.4% (192)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12.2% 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(83)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34.2%</a:t>
                      </a:r>
                      <a:r>
                        <a:rPr lang="es-MX" sz="3800" b="1" baseline="0" dirty="0" smtClean="0">
                          <a:solidFill>
                            <a:srgbClr val="0070C0"/>
                          </a:solidFill>
                        </a:rPr>
                        <a:t> (299)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21.3% (145)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12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High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Level</a:t>
                      </a:r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3800" b="1" dirty="0" err="1" smtClean="0">
                          <a:solidFill>
                            <a:srgbClr val="0070C0"/>
                          </a:solidFill>
                        </a:rPr>
                        <a:t>Resistance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15.8% (113)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10%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(68)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6.3%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(45)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3.3%</a:t>
                      </a:r>
                    </a:p>
                    <a:p>
                      <a:pPr algn="ctr"/>
                      <a:r>
                        <a:rPr lang="es-MX" sz="3800" b="1" dirty="0" smtClean="0">
                          <a:solidFill>
                            <a:srgbClr val="0070C0"/>
                          </a:solidFill>
                        </a:rPr>
                        <a:t> (23)</a:t>
                      </a: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375838"/>
                  </a:ext>
                </a:extLst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28503754" y="25573813"/>
            <a:ext cx="1358978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dirty="0" smtClean="0">
                <a:solidFill>
                  <a:srgbClr val="0070C0"/>
                </a:solidFill>
              </a:rPr>
              <a:t>Conclusions</a:t>
            </a:r>
          </a:p>
          <a:p>
            <a:pPr algn="just"/>
            <a:r>
              <a:rPr lang="en-US" sz="3800" dirty="0" smtClean="0">
                <a:solidFill>
                  <a:srgbClr val="0070C0"/>
                </a:solidFill>
              </a:rPr>
              <a:t>HIV </a:t>
            </a:r>
            <a:r>
              <a:rPr lang="en-US" sz="3800" dirty="0">
                <a:solidFill>
                  <a:srgbClr val="0070C0"/>
                </a:solidFill>
              </a:rPr>
              <a:t>variants harboring DOR-RAM are selected after </a:t>
            </a:r>
            <a:r>
              <a:rPr lang="en-US" sz="3800" dirty="0" err="1">
                <a:solidFill>
                  <a:srgbClr val="0070C0"/>
                </a:solidFill>
              </a:rPr>
              <a:t>virologic</a:t>
            </a:r>
            <a:r>
              <a:rPr lang="en-US" sz="3800" dirty="0">
                <a:solidFill>
                  <a:srgbClr val="0070C0"/>
                </a:solidFill>
              </a:rPr>
              <a:t> failure to EFV or NVP. Overall, high level resistance to DOR was found in less than 16%. Although there is no formal experience with </a:t>
            </a:r>
            <a:r>
              <a:rPr lang="en-US" sz="3800" dirty="0" err="1">
                <a:solidFill>
                  <a:srgbClr val="0070C0"/>
                </a:solidFill>
              </a:rPr>
              <a:t>Doravirine</a:t>
            </a:r>
            <a:r>
              <a:rPr lang="en-US" sz="3800" dirty="0">
                <a:solidFill>
                  <a:srgbClr val="0070C0"/>
                </a:solidFill>
              </a:rPr>
              <a:t> use as component of salvage regimens, this new NNRTI may have a potential beneficial </a:t>
            </a:r>
            <a:r>
              <a:rPr lang="en-US" sz="3800" dirty="0" smtClean="0">
                <a:solidFill>
                  <a:srgbClr val="0070C0"/>
                </a:solidFill>
              </a:rPr>
              <a:t>role as could </a:t>
            </a:r>
            <a:r>
              <a:rPr lang="en-US" sz="3800" dirty="0">
                <a:solidFill>
                  <a:srgbClr val="0070C0"/>
                </a:solidFill>
              </a:rPr>
              <a:t>be used in patients with ETV </a:t>
            </a:r>
            <a:r>
              <a:rPr lang="en-US" sz="3800" dirty="0" smtClean="0">
                <a:solidFill>
                  <a:srgbClr val="0070C0"/>
                </a:solidFill>
              </a:rPr>
              <a:t>compromise and highlights the possibility of another treatment option for those previously exposed to first generation NNRTI</a:t>
            </a:r>
            <a:endParaRPr lang="es-MX" sz="3800" dirty="0">
              <a:solidFill>
                <a:srgbClr val="0070C0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20505" y="1153390"/>
            <a:ext cx="7534339" cy="2221663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7629419" y="3674423"/>
            <a:ext cx="27787939" cy="146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Ramirez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-Hinojosa Juan Pablo</a:t>
            </a:r>
            <a:r>
              <a:rPr lang="es-MX" sz="40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Flores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Ivan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Arturo</a:t>
            </a:r>
            <a:r>
              <a:rPr lang="es-MX" sz="40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Calva Juan J</a:t>
            </a:r>
            <a:r>
              <a:rPr lang="es-MX" sz="40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CORESAR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endParaRPr lang="es-MX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4000" baseline="30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Infectious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Instituto Nacional de Ciencias Médicas y Nutrición “Salvador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Zubirán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Mexico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City.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Mexico</a:t>
            </a:r>
            <a:endParaRPr lang="es-MX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474122" y="14359351"/>
            <a:ext cx="11926106" cy="8071669"/>
            <a:chOff x="1427542" y="20480874"/>
            <a:chExt cx="12255676" cy="9172559"/>
          </a:xfrm>
        </p:grpSpPr>
        <p:sp>
          <p:nvSpPr>
            <p:cNvPr id="3" name="Rectángulo 2"/>
            <p:cNvSpPr/>
            <p:nvPr/>
          </p:nvSpPr>
          <p:spPr>
            <a:xfrm>
              <a:off x="4579134" y="20480874"/>
              <a:ext cx="5804415" cy="2995931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1397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with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prior NN-RTI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virologic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failure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and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an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available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HIV-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resistance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genotype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test (gen-RT)</a:t>
              </a:r>
              <a:endParaRPr lang="es-MX" sz="3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427542" y="27026152"/>
              <a:ext cx="5804415" cy="2627281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712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under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NNRTI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exposure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during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genRT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performance</a:t>
              </a:r>
              <a:endParaRPr lang="es-MX" sz="3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7878803" y="27026151"/>
              <a:ext cx="5804415" cy="2627281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680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without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NNRTI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exposure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during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genRT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performance</a:t>
              </a:r>
              <a:endParaRPr lang="es-MX" sz="3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8729876" y="23877174"/>
              <a:ext cx="3270763" cy="2112658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5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Unknown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MX" sz="3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exposure</a:t>
              </a:r>
              <a:r>
                <a:rPr lang="es-MX" sz="3800" b="1" dirty="0" smtClean="0">
                  <a:solidFill>
                    <a:schemeClr val="accent1">
                      <a:lumMod val="75000"/>
                    </a:schemeClr>
                  </a:solidFill>
                </a:rPr>
                <a:t> to NNRTI</a:t>
              </a:r>
              <a:endParaRPr lang="es-MX" sz="3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7" name="Conector recto 16"/>
            <p:cNvCxnSpPr/>
            <p:nvPr/>
          </p:nvCxnSpPr>
          <p:spPr>
            <a:xfrm>
              <a:off x="7463051" y="23476805"/>
              <a:ext cx="18290" cy="287454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 flipH="1">
              <a:off x="4344989" y="26342258"/>
              <a:ext cx="3133303" cy="9087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 flipH="1" flipV="1">
              <a:off x="7472197" y="26342258"/>
              <a:ext cx="3325642" cy="12306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>
              <a:off x="4375469" y="26351345"/>
              <a:ext cx="0" cy="622887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10797839" y="26329906"/>
              <a:ext cx="0" cy="659566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ángulo 14"/>
          <p:cNvSpPr/>
          <p:nvPr/>
        </p:nvSpPr>
        <p:spPr>
          <a:xfrm>
            <a:off x="14627585" y="22468601"/>
            <a:ext cx="13550178" cy="830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 and Methods: </a:t>
            </a:r>
            <a:endParaRPr lang="en-US" sz="3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of HIV infected patients whose physician requested a salvage treatment recommendation from an official peer advisory </a:t>
            </a: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national program </a:t>
            </a:r>
            <a:r>
              <a:rPr lang="en-US" sz="38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runned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Mexican Ministry 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Health was studied. </a:t>
            </a: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Eligible 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were those with history of </a:t>
            </a:r>
            <a:r>
              <a:rPr lang="en-US" sz="38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virologic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failure under an </a:t>
            </a: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NNRTI-containing 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regimen and a HIV genotypic resistance test (gen-RT</a:t>
            </a: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Two groups were defined according to being under pharmacologic pressure for NNRTI or without it, at the time the gen-RT was done.  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DOR-RAM was determined, and the low, intermediate or high-level of resistance to DOR according </a:t>
            </a: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Stanford </a:t>
            </a:r>
            <a:r>
              <a:rPr lang="en-US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HIV Drug Resistance Database algorithm was assessed</a:t>
            </a:r>
            <a:r>
              <a:rPr lang="en-US" sz="3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One gen-RT per patient was analyzed in 1,392 individuals</a:t>
            </a:r>
            <a:endParaRPr lang="es-MX" sz="3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51658" y="15223849"/>
            <a:ext cx="12076923" cy="7304238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01842" y="6835460"/>
            <a:ext cx="12054830" cy="722969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5017877" y="5530431"/>
            <a:ext cx="128447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00" dirty="0" smtClean="0">
                <a:solidFill>
                  <a:srgbClr val="0070C0"/>
                </a:solidFill>
              </a:rPr>
              <a:t>Figure 2. </a:t>
            </a:r>
            <a:r>
              <a:rPr lang="es-MX" sz="3400" dirty="0" err="1" smtClean="0">
                <a:solidFill>
                  <a:srgbClr val="0070C0"/>
                </a:solidFill>
              </a:rPr>
              <a:t>Frequency</a:t>
            </a:r>
            <a:r>
              <a:rPr lang="es-MX" sz="3400" dirty="0" smtClean="0">
                <a:solidFill>
                  <a:srgbClr val="0070C0"/>
                </a:solidFill>
              </a:rPr>
              <a:t> of </a:t>
            </a:r>
            <a:r>
              <a:rPr lang="es-MX" sz="3400" dirty="0" err="1" smtClean="0">
                <a:solidFill>
                  <a:srgbClr val="0070C0"/>
                </a:solidFill>
              </a:rPr>
              <a:t>genotypic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resistance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tests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with</a:t>
            </a:r>
            <a:r>
              <a:rPr lang="es-MX" sz="3400" dirty="0" smtClean="0">
                <a:solidFill>
                  <a:srgbClr val="0070C0"/>
                </a:solidFill>
              </a:rPr>
              <a:t> DOR-RAM </a:t>
            </a:r>
            <a:r>
              <a:rPr lang="es-MX" sz="3400" dirty="0" err="1" smtClean="0">
                <a:solidFill>
                  <a:srgbClr val="0070C0"/>
                </a:solidFill>
              </a:rPr>
              <a:t>providing</a:t>
            </a:r>
            <a:r>
              <a:rPr lang="es-MX" sz="3400" dirty="0" smtClean="0">
                <a:solidFill>
                  <a:srgbClr val="0070C0"/>
                </a:solidFill>
              </a:rPr>
              <a:t> a Stanford </a:t>
            </a:r>
            <a:r>
              <a:rPr lang="es-MX" sz="3400" dirty="0" err="1" smtClean="0">
                <a:solidFill>
                  <a:srgbClr val="0070C0"/>
                </a:solidFill>
              </a:rPr>
              <a:t>University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Algorithm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penalty</a:t>
            </a:r>
            <a:r>
              <a:rPr lang="es-MX" sz="3400" dirty="0" smtClean="0">
                <a:solidFill>
                  <a:srgbClr val="0070C0"/>
                </a:solidFill>
              </a:rPr>
              <a:t> score of </a:t>
            </a:r>
            <a:r>
              <a:rPr lang="es-MX" sz="3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≥ 60 </a:t>
            </a:r>
            <a:r>
              <a:rPr lang="es-MX" sz="34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  <a:endParaRPr lang="es-MX" sz="3400" dirty="0">
              <a:solidFill>
                <a:srgbClr val="0070C0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4984680" y="13994161"/>
            <a:ext cx="128447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00" dirty="0" smtClean="0">
                <a:solidFill>
                  <a:srgbClr val="0070C0"/>
                </a:solidFill>
              </a:rPr>
              <a:t>Figure 3. </a:t>
            </a:r>
            <a:r>
              <a:rPr lang="es-MX" sz="3400" dirty="0" err="1" smtClean="0">
                <a:solidFill>
                  <a:srgbClr val="0070C0"/>
                </a:solidFill>
              </a:rPr>
              <a:t>Frequency</a:t>
            </a:r>
            <a:r>
              <a:rPr lang="es-MX" sz="3400" dirty="0" smtClean="0">
                <a:solidFill>
                  <a:srgbClr val="0070C0"/>
                </a:solidFill>
              </a:rPr>
              <a:t> of </a:t>
            </a:r>
            <a:r>
              <a:rPr lang="es-MX" sz="3400" dirty="0" err="1" smtClean="0">
                <a:solidFill>
                  <a:srgbClr val="0070C0"/>
                </a:solidFill>
              </a:rPr>
              <a:t>genotypic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resistance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tests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with</a:t>
            </a:r>
            <a:r>
              <a:rPr lang="es-MX" sz="3400" dirty="0" smtClean="0">
                <a:solidFill>
                  <a:srgbClr val="0070C0"/>
                </a:solidFill>
              </a:rPr>
              <a:t> DOR-RAM </a:t>
            </a:r>
            <a:r>
              <a:rPr lang="es-MX" sz="3400" dirty="0" err="1" smtClean="0">
                <a:solidFill>
                  <a:srgbClr val="0070C0"/>
                </a:solidFill>
              </a:rPr>
              <a:t>providing</a:t>
            </a:r>
            <a:r>
              <a:rPr lang="es-MX" sz="3400" dirty="0" smtClean="0">
                <a:solidFill>
                  <a:srgbClr val="0070C0"/>
                </a:solidFill>
              </a:rPr>
              <a:t> a Stanford </a:t>
            </a:r>
            <a:r>
              <a:rPr lang="es-MX" sz="3400" dirty="0" err="1" smtClean="0">
                <a:solidFill>
                  <a:srgbClr val="0070C0"/>
                </a:solidFill>
              </a:rPr>
              <a:t>University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Algorithm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penalty</a:t>
            </a:r>
            <a:r>
              <a:rPr lang="es-MX" sz="3400" dirty="0" smtClean="0">
                <a:solidFill>
                  <a:srgbClr val="0070C0"/>
                </a:solidFill>
              </a:rPr>
              <a:t> score of </a:t>
            </a:r>
            <a:r>
              <a:rPr lang="es-MX" sz="3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≥ 30 </a:t>
            </a:r>
            <a:r>
              <a:rPr lang="es-MX" sz="34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  <a:endParaRPr lang="es-MX" sz="3400" dirty="0">
              <a:solidFill>
                <a:srgbClr val="0070C0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28461419" y="5530430"/>
            <a:ext cx="135510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00" dirty="0" err="1" smtClean="0">
                <a:solidFill>
                  <a:srgbClr val="0070C0"/>
                </a:solidFill>
              </a:rPr>
              <a:t>Table</a:t>
            </a:r>
            <a:r>
              <a:rPr lang="es-MX" sz="3400" dirty="0" smtClean="0">
                <a:solidFill>
                  <a:srgbClr val="0070C0"/>
                </a:solidFill>
              </a:rPr>
              <a:t> 2. </a:t>
            </a:r>
            <a:r>
              <a:rPr lang="es-MX" sz="3400" dirty="0" err="1" smtClean="0">
                <a:solidFill>
                  <a:srgbClr val="0070C0"/>
                </a:solidFill>
              </a:rPr>
              <a:t>Level</a:t>
            </a:r>
            <a:r>
              <a:rPr lang="es-MX" sz="3400" dirty="0" smtClean="0">
                <a:solidFill>
                  <a:srgbClr val="0070C0"/>
                </a:solidFill>
              </a:rPr>
              <a:t> of </a:t>
            </a:r>
            <a:r>
              <a:rPr lang="es-MX" sz="3400" dirty="0" err="1" smtClean="0">
                <a:solidFill>
                  <a:srgbClr val="0070C0"/>
                </a:solidFill>
              </a:rPr>
              <a:t>resistance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according</a:t>
            </a:r>
            <a:r>
              <a:rPr lang="es-MX" sz="3400" dirty="0" smtClean="0">
                <a:solidFill>
                  <a:srgbClr val="0070C0"/>
                </a:solidFill>
              </a:rPr>
              <a:t> to </a:t>
            </a:r>
            <a:r>
              <a:rPr lang="es-MX" sz="3400" dirty="0" err="1" smtClean="0">
                <a:solidFill>
                  <a:srgbClr val="0070C0"/>
                </a:solidFill>
              </a:rPr>
              <a:t>the</a:t>
            </a:r>
            <a:r>
              <a:rPr lang="es-MX" sz="3400" dirty="0" smtClean="0">
                <a:solidFill>
                  <a:srgbClr val="0070C0"/>
                </a:solidFill>
              </a:rPr>
              <a:t> Stanford </a:t>
            </a:r>
            <a:r>
              <a:rPr lang="es-MX" sz="3400" dirty="0" err="1" smtClean="0">
                <a:solidFill>
                  <a:srgbClr val="0070C0"/>
                </a:solidFill>
              </a:rPr>
              <a:t>University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Algorithm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Penalty</a:t>
            </a:r>
            <a:r>
              <a:rPr lang="es-MX" sz="3400" dirty="0" smtClean="0">
                <a:solidFill>
                  <a:srgbClr val="0070C0"/>
                </a:solidFill>
              </a:rPr>
              <a:t> Score. </a:t>
            </a:r>
            <a:r>
              <a:rPr lang="es-MX" sz="3400" dirty="0" err="1" smtClean="0">
                <a:solidFill>
                  <a:srgbClr val="0070C0"/>
                </a:solidFill>
              </a:rPr>
              <a:t>Percentage</a:t>
            </a:r>
            <a:r>
              <a:rPr lang="es-MX" sz="3400" dirty="0" smtClean="0">
                <a:solidFill>
                  <a:srgbClr val="0070C0"/>
                </a:solidFill>
              </a:rPr>
              <a:t> (and </a:t>
            </a:r>
            <a:r>
              <a:rPr lang="es-MX" sz="3400" dirty="0" err="1" smtClean="0">
                <a:solidFill>
                  <a:srgbClr val="0070C0"/>
                </a:solidFill>
              </a:rPr>
              <a:t>number</a:t>
            </a:r>
            <a:r>
              <a:rPr lang="es-MX" sz="3400" dirty="0" smtClean="0">
                <a:solidFill>
                  <a:srgbClr val="0070C0"/>
                </a:solidFill>
              </a:rPr>
              <a:t>) of </a:t>
            </a:r>
            <a:r>
              <a:rPr lang="es-MX" sz="3400" dirty="0" err="1" smtClean="0">
                <a:solidFill>
                  <a:srgbClr val="0070C0"/>
                </a:solidFill>
              </a:rPr>
              <a:t>genotypic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resistance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tests</a:t>
            </a:r>
            <a:endParaRPr lang="es-MX" sz="3400" dirty="0">
              <a:solidFill>
                <a:srgbClr val="0070C0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8503754" y="15635061"/>
            <a:ext cx="128447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00" dirty="0" err="1" smtClean="0">
                <a:solidFill>
                  <a:srgbClr val="0070C0"/>
                </a:solidFill>
              </a:rPr>
              <a:t>Table</a:t>
            </a:r>
            <a:r>
              <a:rPr lang="es-MX" sz="3400" dirty="0" smtClean="0">
                <a:solidFill>
                  <a:srgbClr val="0070C0"/>
                </a:solidFill>
              </a:rPr>
              <a:t> 3. Cross </a:t>
            </a:r>
            <a:r>
              <a:rPr lang="es-MX" sz="3400" dirty="0" err="1" smtClean="0">
                <a:solidFill>
                  <a:srgbClr val="0070C0"/>
                </a:solidFill>
              </a:rPr>
              <a:t>resistance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between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doravirine</a:t>
            </a:r>
            <a:r>
              <a:rPr lang="es-MX" sz="3400" dirty="0" smtClean="0">
                <a:solidFill>
                  <a:srgbClr val="0070C0"/>
                </a:solidFill>
              </a:rPr>
              <a:t> (DOR) and </a:t>
            </a:r>
            <a:r>
              <a:rPr lang="es-MX" sz="3400" dirty="0" err="1" smtClean="0">
                <a:solidFill>
                  <a:srgbClr val="0070C0"/>
                </a:solidFill>
              </a:rPr>
              <a:t>etravirine</a:t>
            </a:r>
            <a:r>
              <a:rPr lang="es-MX" sz="3400" dirty="0" smtClean="0">
                <a:solidFill>
                  <a:srgbClr val="0070C0"/>
                </a:solidFill>
              </a:rPr>
              <a:t> (ETV </a:t>
            </a:r>
            <a:r>
              <a:rPr lang="es-MX" sz="3400" dirty="0" err="1" smtClean="0">
                <a:solidFill>
                  <a:srgbClr val="0070C0"/>
                </a:solidFill>
              </a:rPr>
              <a:t>among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current</a:t>
            </a:r>
            <a:r>
              <a:rPr lang="es-MX" sz="3400" dirty="0" smtClean="0">
                <a:solidFill>
                  <a:srgbClr val="0070C0"/>
                </a:solidFill>
              </a:rPr>
              <a:t> NNRTI </a:t>
            </a:r>
            <a:r>
              <a:rPr lang="es-MX" sz="3400" dirty="0" err="1" smtClean="0">
                <a:solidFill>
                  <a:srgbClr val="0070C0"/>
                </a:solidFill>
              </a:rPr>
              <a:t>exposure</a:t>
            </a:r>
            <a:endParaRPr lang="es-MX" sz="3400" dirty="0">
              <a:solidFill>
                <a:srgbClr val="0070C0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761116" y="13238293"/>
            <a:ext cx="62647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00" dirty="0" smtClean="0">
                <a:solidFill>
                  <a:srgbClr val="0070C0"/>
                </a:solidFill>
              </a:rPr>
              <a:t>Figure 1.Study simple </a:t>
            </a:r>
            <a:r>
              <a:rPr lang="es-MX" sz="3400" dirty="0" err="1" smtClean="0">
                <a:solidFill>
                  <a:srgbClr val="0070C0"/>
                </a:solidFill>
              </a:rPr>
              <a:t>selection</a:t>
            </a:r>
            <a:endParaRPr lang="es-MX" sz="3400" dirty="0">
              <a:solidFill>
                <a:srgbClr val="0070C0"/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761116" y="22760702"/>
            <a:ext cx="133521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400" dirty="0" err="1" smtClean="0">
                <a:solidFill>
                  <a:srgbClr val="0070C0"/>
                </a:solidFill>
              </a:rPr>
              <a:t>Table</a:t>
            </a:r>
            <a:r>
              <a:rPr lang="es-MX" sz="3400" dirty="0" smtClean="0">
                <a:solidFill>
                  <a:srgbClr val="0070C0"/>
                </a:solidFill>
              </a:rPr>
              <a:t> 1. </a:t>
            </a:r>
            <a:r>
              <a:rPr lang="es-MX" sz="3400" dirty="0" err="1" smtClean="0">
                <a:solidFill>
                  <a:srgbClr val="0070C0"/>
                </a:solidFill>
              </a:rPr>
              <a:t>Features</a:t>
            </a:r>
            <a:r>
              <a:rPr lang="es-MX" sz="3400" dirty="0" smtClean="0">
                <a:solidFill>
                  <a:srgbClr val="0070C0"/>
                </a:solidFill>
              </a:rPr>
              <a:t> in 1392 </a:t>
            </a:r>
            <a:r>
              <a:rPr lang="es-MX" sz="3400" dirty="0" err="1" smtClean="0">
                <a:solidFill>
                  <a:srgbClr val="0070C0"/>
                </a:solidFill>
              </a:rPr>
              <a:t>individuals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according</a:t>
            </a:r>
            <a:r>
              <a:rPr lang="es-MX" sz="3400" dirty="0" smtClean="0">
                <a:solidFill>
                  <a:srgbClr val="0070C0"/>
                </a:solidFill>
              </a:rPr>
              <a:t> to NNRTI </a:t>
            </a:r>
            <a:r>
              <a:rPr lang="es-MX" sz="3400" dirty="0" err="1" smtClean="0">
                <a:solidFill>
                  <a:srgbClr val="0070C0"/>
                </a:solidFill>
              </a:rPr>
              <a:t>exposure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during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genotypic</a:t>
            </a:r>
            <a:r>
              <a:rPr lang="es-MX" sz="3400" dirty="0" smtClean="0">
                <a:solidFill>
                  <a:srgbClr val="0070C0"/>
                </a:solidFill>
              </a:rPr>
              <a:t> </a:t>
            </a:r>
            <a:r>
              <a:rPr lang="es-MX" sz="3400" dirty="0" err="1" smtClean="0">
                <a:solidFill>
                  <a:srgbClr val="0070C0"/>
                </a:solidFill>
              </a:rPr>
              <a:t>resistance</a:t>
            </a:r>
            <a:r>
              <a:rPr lang="es-MX" sz="3400" dirty="0" smtClean="0">
                <a:solidFill>
                  <a:srgbClr val="0070C0"/>
                </a:solidFill>
              </a:rPr>
              <a:t> test performance</a:t>
            </a:r>
            <a:endParaRPr lang="es-MX" sz="3400" dirty="0">
              <a:solidFill>
                <a:srgbClr val="0070C0"/>
              </a:solidFill>
            </a:endParaRPr>
          </a:p>
        </p:txBody>
      </p:sp>
      <p:graphicFrame>
        <p:nvGraphicFramePr>
          <p:cNvPr id="41" name="Tab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944773"/>
              </p:ext>
            </p:extLst>
          </p:nvPr>
        </p:nvGraphicFramePr>
        <p:xfrm>
          <a:off x="29683657" y="16204448"/>
          <a:ext cx="1151312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74">
                  <a:extLst>
                    <a:ext uri="{9D8B030D-6E8A-4147-A177-3AD203B41FA5}">
                      <a16:colId xmlns:a16="http://schemas.microsoft.com/office/drawing/2014/main" val="2256821794"/>
                    </a:ext>
                  </a:extLst>
                </a:gridCol>
                <a:gridCol w="2254655">
                  <a:extLst>
                    <a:ext uri="{9D8B030D-6E8A-4147-A177-3AD203B41FA5}">
                      <a16:colId xmlns:a16="http://schemas.microsoft.com/office/drawing/2014/main" val="1382053152"/>
                    </a:ext>
                  </a:extLst>
                </a:gridCol>
                <a:gridCol w="2483600">
                  <a:extLst>
                    <a:ext uri="{9D8B030D-6E8A-4147-A177-3AD203B41FA5}">
                      <a16:colId xmlns:a16="http://schemas.microsoft.com/office/drawing/2014/main" val="342428495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2940552758"/>
                    </a:ext>
                  </a:extLst>
                </a:gridCol>
                <a:gridCol w="1953491">
                  <a:extLst>
                    <a:ext uri="{9D8B030D-6E8A-4147-A177-3AD203B41FA5}">
                      <a16:colId xmlns:a16="http://schemas.microsoft.com/office/drawing/2014/main" val="3703315820"/>
                    </a:ext>
                  </a:extLst>
                </a:gridCol>
              </a:tblGrid>
              <a:tr h="590450">
                <a:tc gridSpan="5">
                  <a:txBody>
                    <a:bodyPr/>
                    <a:lstStyle/>
                    <a:p>
                      <a:pPr algn="ctr"/>
                      <a:r>
                        <a:rPr lang="es-MX" sz="3600" b="1" dirty="0" smtClean="0"/>
                        <a:t>Cross</a:t>
                      </a:r>
                      <a:endParaRPr lang="es-MX" sz="3600" b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4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667645"/>
                  </a:ext>
                </a:extLst>
              </a:tr>
              <a:tr h="590450">
                <a:tc rowSpan="2" gridSpan="2">
                  <a:txBody>
                    <a:bodyPr/>
                    <a:lstStyle/>
                    <a:p>
                      <a:pPr algn="l"/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ETV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373879"/>
                  </a:ext>
                </a:extLst>
              </a:tr>
              <a:tr h="1164989">
                <a:tc gridSpan="2" v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276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</a:t>
                      </a:r>
                      <a:r>
                        <a:rPr lang="es-MX" sz="36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30</a:t>
                      </a:r>
                      <a:endParaRPr lang="es-MX" sz="36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276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&lt; 30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276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361548"/>
                  </a:ext>
                </a:extLst>
              </a:tr>
              <a:tr h="1096550">
                <a:tc rowSpan="2">
                  <a:txBody>
                    <a:bodyPr/>
                    <a:lstStyle/>
                    <a:p>
                      <a:pPr algn="ctr"/>
                      <a:endParaRPr lang="es-MX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DOR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</a:t>
                      </a:r>
                      <a:r>
                        <a:rPr lang="es-MX" sz="36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30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19.8%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23%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10805"/>
                  </a:ext>
                </a:extLst>
              </a:tr>
              <a:tr h="1096550">
                <a:tc v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&lt; 30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28.5%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28.6%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838086"/>
                  </a:ext>
                </a:extLst>
              </a:tr>
              <a:tr h="590450">
                <a:tc gridSpan="4">
                  <a:txBody>
                    <a:bodyPr/>
                    <a:lstStyle/>
                    <a:p>
                      <a:pPr algn="l"/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712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662777"/>
                  </a:ext>
                </a:extLst>
              </a:tr>
            </a:tbl>
          </a:graphicData>
        </a:graphic>
      </p:graphicFrame>
      <p:graphicFrame>
        <p:nvGraphicFramePr>
          <p:cNvPr id="42" name="Tab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820353"/>
              </p:ext>
            </p:extLst>
          </p:nvPr>
        </p:nvGraphicFramePr>
        <p:xfrm>
          <a:off x="29683656" y="20660967"/>
          <a:ext cx="1151312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74">
                  <a:extLst>
                    <a:ext uri="{9D8B030D-6E8A-4147-A177-3AD203B41FA5}">
                      <a16:colId xmlns:a16="http://schemas.microsoft.com/office/drawing/2014/main" val="2256821794"/>
                    </a:ext>
                  </a:extLst>
                </a:gridCol>
                <a:gridCol w="2254655">
                  <a:extLst>
                    <a:ext uri="{9D8B030D-6E8A-4147-A177-3AD203B41FA5}">
                      <a16:colId xmlns:a16="http://schemas.microsoft.com/office/drawing/2014/main" val="1382053152"/>
                    </a:ext>
                  </a:extLst>
                </a:gridCol>
                <a:gridCol w="2483600">
                  <a:extLst>
                    <a:ext uri="{9D8B030D-6E8A-4147-A177-3AD203B41FA5}">
                      <a16:colId xmlns:a16="http://schemas.microsoft.com/office/drawing/2014/main" val="342428495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2940552758"/>
                    </a:ext>
                  </a:extLst>
                </a:gridCol>
                <a:gridCol w="1953491">
                  <a:extLst>
                    <a:ext uri="{9D8B030D-6E8A-4147-A177-3AD203B41FA5}">
                      <a16:colId xmlns:a16="http://schemas.microsoft.com/office/drawing/2014/main" val="3703315820"/>
                    </a:ext>
                  </a:extLst>
                </a:gridCol>
              </a:tblGrid>
              <a:tr h="562713">
                <a:tc gridSpan="5">
                  <a:txBody>
                    <a:bodyPr/>
                    <a:lstStyle/>
                    <a:p>
                      <a:pPr algn="ctr"/>
                      <a:r>
                        <a:rPr lang="es-MX" sz="3600" b="1" dirty="0" smtClean="0"/>
                        <a:t>Cross</a:t>
                      </a:r>
                      <a:endParaRPr lang="es-MX" sz="3600" b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4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667645"/>
                  </a:ext>
                </a:extLst>
              </a:tr>
              <a:tr h="562713">
                <a:tc rowSpan="2" gridSpan="2">
                  <a:txBody>
                    <a:bodyPr/>
                    <a:lstStyle/>
                    <a:p>
                      <a:pPr algn="l"/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ETV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373879"/>
                  </a:ext>
                </a:extLst>
              </a:tr>
              <a:tr h="1045038">
                <a:tc gridSpan="2" v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276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</a:t>
                      </a:r>
                      <a:r>
                        <a:rPr lang="es-MX" sz="36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60</a:t>
                      </a:r>
                      <a:endParaRPr lang="es-MX" sz="36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276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&lt; 60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276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361548"/>
                  </a:ext>
                </a:extLst>
              </a:tr>
              <a:tr h="1045038">
                <a:tc rowSpan="2">
                  <a:txBody>
                    <a:bodyPr/>
                    <a:lstStyle/>
                    <a:p>
                      <a:pPr algn="ctr"/>
                      <a:endParaRPr lang="es-MX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DOR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</a:t>
                      </a:r>
                      <a:r>
                        <a:rPr lang="es-MX" sz="36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60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1.5%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14.3%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10805"/>
                  </a:ext>
                </a:extLst>
              </a:tr>
              <a:tr h="1045038">
                <a:tc v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Stanford Score &lt; 60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4.7%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smtClean="0">
                          <a:solidFill>
                            <a:srgbClr val="0070C0"/>
                          </a:solidFill>
                        </a:rPr>
                        <a:t>79.3%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838086"/>
                  </a:ext>
                </a:extLst>
              </a:tr>
              <a:tr h="562713">
                <a:tc gridSpan="4">
                  <a:txBody>
                    <a:bodyPr/>
                    <a:lstStyle/>
                    <a:p>
                      <a:pPr algn="l"/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3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70C0"/>
                          </a:solidFill>
                        </a:rPr>
                        <a:t>712</a:t>
                      </a:r>
                      <a:endParaRPr lang="es-MX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662777"/>
                  </a:ext>
                </a:extLst>
              </a:tr>
            </a:tbl>
          </a:graphicData>
        </a:graphic>
      </p:graphicFrame>
      <p:sp>
        <p:nvSpPr>
          <p:cNvPr id="38" name="TextBox 13"/>
          <p:cNvSpPr txBox="1"/>
          <p:nvPr/>
        </p:nvSpPr>
        <p:spPr>
          <a:xfrm>
            <a:off x="86408" y="31341328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Lista de reproducción sin título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8"/>
          <a:stretch>
            <a:fillRect/>
          </a:stretch>
        </p:blipFill>
        <p:spPr>
          <a:xfrm>
            <a:off x="3350977" y="17271226"/>
            <a:ext cx="2438400" cy="1828800"/>
          </a:xfrm>
          <a:prstGeom prst="rect">
            <a:avLst/>
          </a:prstGeom>
        </p:spPr>
      </p:pic>
      <p:sp>
        <p:nvSpPr>
          <p:cNvPr id="21" name="Flecha derecha 20"/>
          <p:cNvSpPr/>
          <p:nvPr/>
        </p:nvSpPr>
        <p:spPr>
          <a:xfrm>
            <a:off x="711237" y="17218862"/>
            <a:ext cx="2350705" cy="1828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/>
              <a:t>Audio</a:t>
            </a:r>
            <a:endParaRPr lang="es-MX" sz="4400" b="1" dirty="0"/>
          </a:p>
        </p:txBody>
      </p:sp>
      <p:sp>
        <p:nvSpPr>
          <p:cNvPr id="24" name="CuadroTexto 23"/>
          <p:cNvSpPr txBox="1"/>
          <p:nvPr/>
        </p:nvSpPr>
        <p:spPr>
          <a:xfrm>
            <a:off x="28934746" y="31149127"/>
            <a:ext cx="71348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200" dirty="0">
                <a:solidFill>
                  <a:schemeClr val="bg1"/>
                </a:solidFill>
              </a:rPr>
              <a:t>d</a:t>
            </a:r>
            <a:r>
              <a:rPr lang="es-MX" sz="4200" dirty="0" smtClean="0">
                <a:solidFill>
                  <a:schemeClr val="bg1"/>
                </a:solidFill>
              </a:rPr>
              <a:t>r.ramirezhinojosa@yahoo.com</a:t>
            </a:r>
            <a:endParaRPr lang="es-MX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1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797</Words>
  <Application>Microsoft Office PowerPoint</Application>
  <PresentationFormat>Personalizado</PresentationFormat>
  <Paragraphs>113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JUAN PABLO RAMÍREZ HINOJOSA</dc:creator>
  <cp:lastModifiedBy>DR. JUAN PABLO RAMÍREZ HINOJOSA</cp:lastModifiedBy>
  <cp:revision>58</cp:revision>
  <dcterms:created xsi:type="dcterms:W3CDTF">2020-05-27T23:48:51Z</dcterms:created>
  <dcterms:modified xsi:type="dcterms:W3CDTF">2020-06-26T15:42:35Z</dcterms:modified>
</cp:coreProperties>
</file>